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Didact Gothic"/>
      <p:regular r:id="rId28"/>
    </p:embeddedFont>
    <p:embeddedFont>
      <p:font typeface="Helvetica Neue"/>
      <p:regular r:id="rId29"/>
      <p:bold r:id="rId30"/>
      <p:italic r:id="rId31"/>
      <p:boldItalic r:id="rId32"/>
    </p:embeddedFont>
    <p:embeddedFont>
      <p:font typeface="PT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DidactGothic-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schemas.openxmlformats.org/officeDocument/2006/relationships/font" Target="fonts/PTSans-regular.fnt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35" Type="http://schemas.openxmlformats.org/officeDocument/2006/relationships/font" Target="fonts/PTSans-italic.fntdata"/><Relationship Id="rId12" Type="http://schemas.openxmlformats.org/officeDocument/2006/relationships/slide" Target="slides/slide6.xml"/><Relationship Id="rId34" Type="http://schemas.openxmlformats.org/officeDocument/2006/relationships/font" Target="fonts/PT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T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03bb4c5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03bb4c5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5ed38896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5ed38896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8476ea5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8476ea5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Regression attempts to predict an output value based on an input value</a:t>
            </a:r>
            <a:endParaRPr/>
          </a:p>
          <a:p>
            <a:pPr indent="-298450" lvl="0" marL="457200" rtl="0" algn="l">
              <a:spcBef>
                <a:spcPts val="0"/>
              </a:spcBef>
              <a:spcAft>
                <a:spcPts val="0"/>
              </a:spcAft>
              <a:buSzPts val="1100"/>
              <a:buChar char="-"/>
            </a:pPr>
            <a:r>
              <a:rPr lang="en"/>
              <a:t>Classification works with a set of output values or “classes”</a:t>
            </a:r>
            <a:endParaRPr/>
          </a:p>
          <a:p>
            <a:pPr indent="-298450" lvl="1" marL="914400" rtl="0" algn="l">
              <a:spcBef>
                <a:spcPts val="0"/>
              </a:spcBef>
              <a:spcAft>
                <a:spcPts val="0"/>
              </a:spcAft>
              <a:buSzPts val="1100"/>
              <a:buChar char="-"/>
            </a:pPr>
            <a:r>
              <a:rPr lang="en"/>
              <a:t>Predicts a class based on set of input values</a:t>
            </a:r>
            <a:endParaRPr/>
          </a:p>
          <a:p>
            <a:pPr indent="-298450" lvl="1" marL="914400" rtl="0" algn="l">
              <a:spcBef>
                <a:spcPts val="0"/>
              </a:spcBef>
              <a:spcAft>
                <a:spcPts val="0"/>
              </a:spcAft>
              <a:buSzPts val="1100"/>
              <a:buChar char="-"/>
            </a:pPr>
            <a:r>
              <a:rPr lang="en"/>
              <a:t>In example, we try to separate blue from green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8476ea5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8476ea5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Positive vs. Negative class</a:t>
            </a:r>
            <a:endParaRPr/>
          </a:p>
          <a:p>
            <a:pPr indent="-298450" lvl="0" marL="457200" rtl="0" algn="l">
              <a:spcBef>
                <a:spcPts val="0"/>
              </a:spcBef>
              <a:spcAft>
                <a:spcPts val="0"/>
              </a:spcAft>
              <a:buSzPts val="1100"/>
              <a:buChar char="-"/>
            </a:pPr>
            <a:r>
              <a:rPr lang="en"/>
              <a:t>Using linear regression may work</a:t>
            </a:r>
            <a:endParaRPr/>
          </a:p>
          <a:p>
            <a:pPr indent="-298450" lvl="1" marL="914400" rtl="0" algn="l">
              <a:spcBef>
                <a:spcPts val="0"/>
              </a:spcBef>
              <a:spcAft>
                <a:spcPts val="0"/>
              </a:spcAft>
              <a:buSzPts val="1100"/>
              <a:buChar char="-"/>
            </a:pPr>
            <a:r>
              <a:rPr lang="en"/>
              <a:t>Predict 1 if greater than 0.5, 0 otherwise</a:t>
            </a:r>
            <a:endParaRPr/>
          </a:p>
          <a:p>
            <a:pPr indent="-298450" lvl="0" marL="457200" rtl="0" algn="l">
              <a:spcBef>
                <a:spcPts val="0"/>
              </a:spcBef>
              <a:spcAft>
                <a:spcPts val="0"/>
              </a:spcAft>
              <a:buSzPts val="1100"/>
              <a:buChar char="-"/>
            </a:pPr>
            <a:r>
              <a:rPr lang="en"/>
              <a:t>Not good enough</a:t>
            </a:r>
            <a:endParaRPr/>
          </a:p>
          <a:p>
            <a:pPr indent="-298450" lvl="1" marL="914400" rtl="0" algn="l">
              <a:spcBef>
                <a:spcPts val="0"/>
              </a:spcBef>
              <a:spcAft>
                <a:spcPts val="0"/>
              </a:spcAft>
              <a:buSzPts val="1100"/>
              <a:buChar char="-"/>
            </a:pPr>
            <a:r>
              <a:rPr lang="en"/>
              <a:t>What if data was biased towards one outcome?</a:t>
            </a:r>
            <a:endParaRPr/>
          </a:p>
          <a:p>
            <a:pPr indent="-298450" lvl="0" marL="457200" rtl="0" algn="l">
              <a:spcBef>
                <a:spcPts val="0"/>
              </a:spcBef>
              <a:spcAft>
                <a:spcPts val="0"/>
              </a:spcAft>
              <a:buSzPts val="1100"/>
              <a:buChar char="-"/>
            </a:pPr>
            <a:r>
              <a:rPr lang="en"/>
              <a:t>Our model should be more “decisive”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8476ea5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8476ea5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Has anyone seen/used the sigmoid function before?</a:t>
            </a:r>
            <a:endParaRPr/>
          </a:p>
          <a:p>
            <a:pPr indent="-298450" lvl="1" marL="914400" rtl="0" algn="l">
              <a:spcBef>
                <a:spcPts val="0"/>
              </a:spcBef>
              <a:spcAft>
                <a:spcPts val="0"/>
              </a:spcAft>
              <a:buSzPts val="1100"/>
              <a:buChar char="-"/>
            </a:pPr>
            <a:r>
              <a:rPr lang="en"/>
              <a:t>Logistic Curve, “The S Curve”</a:t>
            </a:r>
            <a:endParaRPr/>
          </a:p>
          <a:p>
            <a:pPr indent="-298450" lvl="1" marL="914400" rtl="0" algn="l">
              <a:spcBef>
                <a:spcPts val="0"/>
              </a:spcBef>
              <a:spcAft>
                <a:spcPts val="0"/>
              </a:spcAft>
              <a:buSzPts val="1100"/>
              <a:buChar char="-"/>
            </a:pPr>
            <a:r>
              <a:rPr lang="en"/>
              <a:t>Learned in Calculus I</a:t>
            </a:r>
            <a:endParaRPr/>
          </a:p>
          <a:p>
            <a:pPr indent="-298450" lvl="1" marL="914400" rtl="0" algn="l">
              <a:spcBef>
                <a:spcPts val="0"/>
              </a:spcBef>
              <a:spcAft>
                <a:spcPts val="0"/>
              </a:spcAft>
              <a:buSzPts val="1100"/>
              <a:buChar char="-"/>
            </a:pPr>
            <a:r>
              <a:rPr lang="en"/>
              <a:t>Models growth; Popularity of Trends, Growth of Organisms, Building Construction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8476ea5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8476ea5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sigmoid function &gt; 0.5, predict 1, 0 otherwise</a:t>
            </a:r>
            <a:endParaRPr/>
          </a:p>
          <a:p>
            <a:pPr indent="-298450" lvl="1" marL="914400" rtl="0" algn="l">
              <a:spcBef>
                <a:spcPts val="0"/>
              </a:spcBef>
              <a:spcAft>
                <a:spcPts val="0"/>
              </a:spcAft>
              <a:buSzPts val="1100"/>
              <a:buChar char="-"/>
            </a:pPr>
            <a:r>
              <a:rPr lang="en"/>
              <a:t>Works much better than linear regression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8476ea5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8476ea5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Beta 0 and Beta 1 are the parameters</a:t>
            </a:r>
            <a:endParaRPr/>
          </a:p>
          <a:p>
            <a:pPr indent="-298450" lvl="1" marL="914400" rtl="0" algn="l">
              <a:spcBef>
                <a:spcPts val="0"/>
              </a:spcBef>
              <a:spcAft>
                <a:spcPts val="0"/>
              </a:spcAft>
              <a:buSzPts val="1100"/>
              <a:buChar char="-"/>
            </a:pPr>
            <a:r>
              <a:rPr lang="en"/>
              <a:t>Looks like linear regression when isolated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8476ea5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8476ea5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Theta is vector of parameters, x is vector of input values, plugged into sigma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8476ea5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8476ea5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could use </a:t>
            </a:r>
            <a:r>
              <a:rPr lang="en"/>
              <a:t>multiple</a:t>
            </a:r>
            <a:r>
              <a:rPr lang="en"/>
              <a:t> inputs</a:t>
            </a:r>
            <a:endParaRPr/>
          </a:p>
          <a:p>
            <a:pPr indent="-298450" lvl="0" marL="457200" rtl="0" algn="l">
              <a:spcBef>
                <a:spcPts val="0"/>
              </a:spcBef>
              <a:spcAft>
                <a:spcPts val="0"/>
              </a:spcAft>
              <a:buSzPts val="1100"/>
              <a:buChar char="-"/>
            </a:pPr>
            <a:r>
              <a:rPr lang="en"/>
              <a:t>We see groups of data points (“clusters”)</a:t>
            </a:r>
            <a:endParaRPr/>
          </a:p>
          <a:p>
            <a:pPr indent="-298450" lvl="0" marL="457200" rtl="0" algn="l">
              <a:spcBef>
                <a:spcPts val="0"/>
              </a:spcBef>
              <a:spcAft>
                <a:spcPts val="0"/>
              </a:spcAft>
              <a:buSzPts val="1100"/>
              <a:buChar char="-"/>
            </a:pPr>
            <a:r>
              <a:rPr lang="en"/>
              <a:t>Division line between clusters - “Decision Boundary”</a:t>
            </a:r>
            <a:endParaRPr/>
          </a:p>
          <a:p>
            <a:pPr indent="-298450" lvl="1" marL="914400" rtl="0" algn="l">
              <a:spcBef>
                <a:spcPts val="0"/>
              </a:spcBef>
              <a:spcAft>
                <a:spcPts val="0"/>
              </a:spcAft>
              <a:buSzPts val="1100"/>
              <a:buChar char="-"/>
            </a:pPr>
            <a:r>
              <a:rPr lang="en"/>
              <a:t>Not necessarily linear; could be quadratic, cubic; could be defined by an equation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8476ea5b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8476ea5b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Using a different equation means a different cost function</a:t>
            </a:r>
            <a:endParaRPr/>
          </a:p>
          <a:p>
            <a:pPr indent="-298450" lvl="0" marL="457200" rtl="0" algn="l">
              <a:spcBef>
                <a:spcPts val="0"/>
              </a:spcBef>
              <a:spcAft>
                <a:spcPts val="0"/>
              </a:spcAft>
              <a:buSzPts val="1100"/>
              <a:buChar char="-"/>
            </a:pPr>
            <a:r>
              <a:rPr lang="en"/>
              <a:t>Idea is to punish model for incorrect answers</a:t>
            </a:r>
            <a:endParaRPr/>
          </a:p>
          <a:p>
            <a:pPr indent="-298450" lvl="1" marL="914400" rtl="0" algn="l">
              <a:spcBef>
                <a:spcPts val="0"/>
              </a:spcBef>
              <a:spcAft>
                <a:spcPts val="0"/>
              </a:spcAft>
              <a:buSzPts val="1100"/>
              <a:buChar char="-"/>
            </a:pPr>
            <a:r>
              <a:rPr lang="en"/>
              <a:t>Closer to the correct answer means less cost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8476ea5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8476ea5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can simplify the cost function into one expression</a:t>
            </a:r>
            <a:endParaRPr/>
          </a:p>
          <a:p>
            <a:pPr indent="-298450" lvl="1" marL="914400" rtl="0" algn="l">
              <a:spcBef>
                <a:spcPts val="0"/>
              </a:spcBef>
              <a:spcAft>
                <a:spcPts val="0"/>
              </a:spcAft>
              <a:buSzPts val="1100"/>
              <a:buChar char="-"/>
            </a:pPr>
            <a:r>
              <a:rPr lang="en"/>
              <a:t>If y=0, first term cancels and second term is used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e8a32c9e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e8a32c9e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Follow us on Twitter and Instagram @tidaltamu</a:t>
            </a:r>
            <a:endParaRPr/>
          </a:p>
          <a:p>
            <a:pPr indent="-298450" lvl="0" marL="457200" rtl="0" algn="l">
              <a:lnSpc>
                <a:spcPct val="115000"/>
              </a:lnSpc>
              <a:spcBef>
                <a:spcPts val="0"/>
              </a:spcBef>
              <a:spcAft>
                <a:spcPts val="0"/>
              </a:spcAft>
              <a:buSzPts val="1100"/>
              <a:buChar char="-"/>
            </a:pPr>
            <a:r>
              <a:rPr lang="en"/>
              <a:t>Join our discord and slack, links provided in email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8476ea5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8476ea5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Looks very similar to linear regression gradient descent</a:t>
            </a:r>
            <a:endParaRPr/>
          </a:p>
          <a:p>
            <a:pPr indent="-298450" lvl="1" marL="914400" rtl="0" algn="l">
              <a:spcBef>
                <a:spcPts val="0"/>
              </a:spcBef>
              <a:spcAft>
                <a:spcPts val="0"/>
              </a:spcAft>
              <a:buSzPts val="1100"/>
              <a:buChar char="-"/>
            </a:pPr>
            <a:r>
              <a:rPr lang="en"/>
              <a:t>For each parameter, take prediction, subtract from correct answer, multiply by input</a:t>
            </a:r>
            <a:endParaRPr/>
          </a:p>
          <a:p>
            <a:pPr indent="-298450" lvl="1" marL="914400" rtl="0" algn="l">
              <a:spcBef>
                <a:spcPts val="0"/>
              </a:spcBef>
              <a:spcAft>
                <a:spcPts val="0"/>
              </a:spcAft>
              <a:buSzPts val="1100"/>
              <a:buChar char="-"/>
            </a:pPr>
            <a:r>
              <a:rPr lang="en"/>
              <a:t>Alpha is learning rate, m is number of data entries, j is number of parameters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8476ea5b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8476ea5b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Logistic regression works for multiple classes as well</a:t>
            </a:r>
            <a:endParaRPr/>
          </a:p>
          <a:p>
            <a:pPr indent="-298450" lvl="1" marL="914400" rtl="0" algn="l">
              <a:spcBef>
                <a:spcPts val="0"/>
              </a:spcBef>
              <a:spcAft>
                <a:spcPts val="0"/>
              </a:spcAft>
              <a:buSzPts val="1100"/>
              <a:buChar char="-"/>
            </a:pPr>
            <a:r>
              <a:rPr lang="en"/>
              <a:t>We would have multiple decision boundaries</a:t>
            </a:r>
            <a:endParaRPr/>
          </a:p>
          <a:p>
            <a:pPr indent="-298450" lvl="0" marL="457200" rtl="0" algn="l">
              <a:spcBef>
                <a:spcPts val="0"/>
              </a:spcBef>
              <a:spcAft>
                <a:spcPts val="0"/>
              </a:spcAft>
              <a:buSzPts val="1100"/>
              <a:buChar char="-"/>
            </a:pPr>
            <a:r>
              <a:rPr lang="en"/>
              <a:t>One vs. All (One vs. Rest)</a:t>
            </a:r>
            <a:endParaRPr/>
          </a:p>
          <a:p>
            <a:pPr indent="-298450" lvl="1" marL="914400" rtl="0" algn="l">
              <a:spcBef>
                <a:spcPts val="0"/>
              </a:spcBef>
              <a:spcAft>
                <a:spcPts val="0"/>
              </a:spcAft>
              <a:buSzPts val="1100"/>
              <a:buChar char="-"/>
            </a:pPr>
            <a:r>
              <a:rPr lang="en"/>
              <a:t>First perform logistic regression for everything that is red and isn’t red</a:t>
            </a:r>
            <a:endParaRPr/>
          </a:p>
          <a:p>
            <a:pPr indent="-298450" lvl="2" marL="1371600" rtl="0" algn="l">
              <a:spcBef>
                <a:spcPts val="0"/>
              </a:spcBef>
              <a:spcAft>
                <a:spcPts val="0"/>
              </a:spcAft>
              <a:buSzPts val="1100"/>
              <a:buChar char="-"/>
            </a:pPr>
            <a:r>
              <a:rPr lang="en"/>
              <a:t>“Is red” is positive class, “isn’t red” is negative class</a:t>
            </a:r>
            <a:endParaRPr/>
          </a:p>
          <a:p>
            <a:pPr indent="-298450" lvl="1" marL="914400" rtl="0" algn="l">
              <a:spcBef>
                <a:spcPts val="0"/>
              </a:spcBef>
              <a:spcAft>
                <a:spcPts val="0"/>
              </a:spcAft>
              <a:buSzPts val="1100"/>
              <a:buChar char="-"/>
            </a:pPr>
            <a:r>
              <a:rPr lang="en"/>
              <a:t>Then, do the same for blue and green</a:t>
            </a:r>
            <a:endParaRPr/>
          </a:p>
          <a:p>
            <a:pPr indent="-298450" lvl="0" marL="457200" rtl="0" algn="l">
              <a:spcBef>
                <a:spcPts val="0"/>
              </a:spcBef>
              <a:spcAft>
                <a:spcPts val="0"/>
              </a:spcAft>
              <a:buSzPts val="1100"/>
              <a:buChar char="-"/>
            </a:pPr>
            <a:r>
              <a:rPr lang="en"/>
              <a:t>Logistic regression may seem complicated, involves many steps</a:t>
            </a:r>
            <a:endParaRPr/>
          </a:p>
          <a:p>
            <a:pPr indent="-298450" lvl="1" marL="914400" rtl="0" algn="l">
              <a:spcBef>
                <a:spcPts val="0"/>
              </a:spcBef>
              <a:spcAft>
                <a:spcPts val="0"/>
              </a:spcAft>
              <a:buSzPts val="1100"/>
              <a:buChar char="-"/>
            </a:pPr>
            <a:r>
              <a:rPr lang="en"/>
              <a:t>There are already python packages that do this for 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03bb4c5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03bb4c5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many of you have used linear/logistic regression before?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303041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303041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lang="en" sz="1200"/>
              <a:t>A class of systems and algorithms that determine a predictive model using data points with known outcomes</a:t>
            </a:r>
            <a:endParaRPr sz="1200"/>
          </a:p>
          <a:p>
            <a:pPr indent="-304800" lvl="0" marL="457200" rtl="0" algn="l">
              <a:lnSpc>
                <a:spcPct val="115000"/>
              </a:lnSpc>
              <a:spcBef>
                <a:spcPts val="0"/>
              </a:spcBef>
              <a:spcAft>
                <a:spcPts val="0"/>
              </a:spcAft>
              <a:buClr>
                <a:srgbClr val="000000"/>
              </a:buClr>
              <a:buSzPts val="1200"/>
              <a:buChar char="●"/>
            </a:pPr>
            <a:r>
              <a:rPr lang="en" sz="1200"/>
              <a:t>A teacher-student relationship </a:t>
            </a:r>
            <a:endParaRPr sz="1200"/>
          </a:p>
          <a:p>
            <a:pPr indent="-304800" lvl="0" marL="457200" rtl="0" algn="l">
              <a:lnSpc>
                <a:spcPct val="115000"/>
              </a:lnSpc>
              <a:spcBef>
                <a:spcPts val="0"/>
              </a:spcBef>
              <a:spcAft>
                <a:spcPts val="0"/>
              </a:spcAft>
              <a:buClr>
                <a:srgbClr val="000000"/>
              </a:buClr>
              <a:buSzPts val="1200"/>
              <a:buChar char="●"/>
            </a:pPr>
            <a:r>
              <a:rPr lang="en" sz="1200"/>
              <a:t>Create machine learning models for two types of problems:</a:t>
            </a:r>
            <a:endParaRPr sz="1200"/>
          </a:p>
          <a:p>
            <a:pPr indent="-304800" lvl="1" marL="914400" rtl="0" algn="l">
              <a:lnSpc>
                <a:spcPct val="115000"/>
              </a:lnSpc>
              <a:spcBef>
                <a:spcPts val="0"/>
              </a:spcBef>
              <a:spcAft>
                <a:spcPts val="0"/>
              </a:spcAft>
              <a:buClr>
                <a:srgbClr val="000000"/>
              </a:buClr>
              <a:buSzPts val="1200"/>
              <a:buChar char="○"/>
            </a:pPr>
            <a:r>
              <a:rPr lang="en" sz="1200"/>
              <a:t>Regression</a:t>
            </a:r>
            <a:endParaRPr sz="1200"/>
          </a:p>
          <a:p>
            <a:pPr indent="-304800" lvl="1" marL="914400" rtl="0" algn="l">
              <a:lnSpc>
                <a:spcPct val="115000"/>
              </a:lnSpc>
              <a:spcBef>
                <a:spcPts val="0"/>
              </a:spcBef>
              <a:spcAft>
                <a:spcPts val="0"/>
              </a:spcAft>
              <a:buClr>
                <a:srgbClr val="000000"/>
              </a:buClr>
              <a:buSzPts val="1200"/>
              <a:buChar char="○"/>
            </a:pPr>
            <a:r>
              <a:rPr lang="en" sz="1200"/>
              <a:t>Classification </a:t>
            </a:r>
            <a:endParaRPr/>
          </a:p>
          <a:p>
            <a:pPr indent="0" lvl="0" marL="0" rtl="0" algn="l">
              <a:spcBef>
                <a:spcPts val="1600"/>
              </a:spcBef>
              <a:spcAft>
                <a:spcPts val="0"/>
              </a:spcAft>
              <a:buNone/>
            </a:pPr>
            <a:r>
              <a:rPr lang="en"/>
              <a:t>The model is learning by training through an appropriate learning algorithms ( such as linear regression, random forests, or neural networks) that typically works through some optimization routine to minimize a loss or error function.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303041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303041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sz="1200">
                <a:solidFill>
                  <a:srgbClr val="222222"/>
                </a:solidFill>
                <a:highlight>
                  <a:srgbClr val="FFFFFF"/>
                </a:highlight>
              </a:rPr>
              <a:t>Unsupervised Learning</a:t>
            </a:r>
            <a:r>
              <a:rPr lang="en" sz="1200">
                <a:solidFill>
                  <a:srgbClr val="222222"/>
                </a:solidFill>
                <a:highlight>
                  <a:srgbClr val="FFFFFF"/>
                </a:highlight>
              </a:rPr>
              <a:t> is a machine learning technique in which the users do not need to supervise the model. Instead, it allows the model to work on its own to discover patterns and information that was previously undetected. It mainly deals with the unlabelled data.</a:t>
            </a:r>
            <a:endParaRPr sz="1200">
              <a:solidFill>
                <a:srgbClr val="222222"/>
              </a:solidFill>
              <a:highlight>
                <a:srgbClr val="FFFFFF"/>
              </a:highlight>
            </a:endParaRPr>
          </a:p>
          <a:p>
            <a:pPr indent="457200" lvl="0" marL="0" rtl="0" algn="l">
              <a:lnSpc>
                <a:spcPct val="115000"/>
              </a:lnSpc>
              <a:spcBef>
                <a:spcPts val="1600"/>
              </a:spcBef>
              <a:spcAft>
                <a:spcPts val="1600"/>
              </a:spcAft>
              <a:buNone/>
            </a:pPr>
            <a:r>
              <a:rPr b="1" lang="en" sz="1200">
                <a:solidFill>
                  <a:srgbClr val="222222"/>
                </a:solidFill>
                <a:highlight>
                  <a:srgbClr val="FFFFFF"/>
                </a:highlight>
              </a:rPr>
              <a:t>Unsupervised Learning Algorithms</a:t>
            </a:r>
            <a:r>
              <a:rPr lang="en" sz="1200">
                <a:solidFill>
                  <a:srgbClr val="222222"/>
                </a:solidFill>
                <a:highlight>
                  <a:srgbClr val="FFFFFF"/>
                </a:highlight>
              </a:rPr>
              <a:t> allow users to perform more complex processing tasks compared to supervised learning. Although, unsupervised learning can be more unpredictable compared with other natural learning methods. No labels are supplied </a:t>
            </a:r>
            <a:r>
              <a:rPr lang="en" sz="1200">
                <a:solidFill>
                  <a:srgbClr val="222222"/>
                </a:solidFill>
                <a:highlight>
                  <a:srgbClr val="FFFFFF"/>
                </a:highlight>
              </a:rPr>
              <a:t>during</a:t>
            </a:r>
            <a:r>
              <a:rPr lang="en" sz="1200">
                <a:solidFill>
                  <a:srgbClr val="222222"/>
                </a:solidFill>
                <a:highlight>
                  <a:srgbClr val="FFFFFF"/>
                </a:highlight>
              </a:rPr>
              <a:t> training for unsupervised learning, hence different learning algorithms are required such as clustering, anomaly detection, neural networks, etc.</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5ed3889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5ed3889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of the most well under</a:t>
            </a:r>
            <a:r>
              <a:rPr lang="en"/>
              <a:t>stood algorithms in statistics and Machine Learning</a:t>
            </a:r>
            <a:endParaRPr/>
          </a:p>
          <a:p>
            <a:pPr indent="-298450" lvl="0" marL="457200" rtl="0" algn="l">
              <a:spcBef>
                <a:spcPts val="0"/>
              </a:spcBef>
              <a:spcAft>
                <a:spcPts val="0"/>
              </a:spcAft>
              <a:buSzPts val="1100"/>
              <a:buChar char="●"/>
            </a:pPr>
            <a:r>
              <a:rPr lang="en"/>
              <a:t>Starting one variable is a fundamental step if we want to understand thoroughly how the linear regression works</a:t>
            </a:r>
            <a:endParaRPr/>
          </a:p>
          <a:p>
            <a:pPr indent="-298450" lvl="0" marL="457200" rtl="0" algn="l">
              <a:spcBef>
                <a:spcPts val="0"/>
              </a:spcBef>
              <a:spcAft>
                <a:spcPts val="0"/>
              </a:spcAft>
              <a:buSzPts val="1100"/>
              <a:buChar char="●"/>
            </a:pPr>
            <a:r>
              <a:rPr lang="en"/>
              <a:t>The goal is to find the fit of the line. The best fit means where the error is minimum. It can make our prediction more accurate.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5ed38896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5ed38896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known simply as multiple regression, is a statistical technique that uses several explanatory variables to predict the outcome of a response variable.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5ed38896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5ed3889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Which </a:t>
            </a:r>
            <a:r>
              <a:rPr lang="en"/>
              <a:t>basically</a:t>
            </a:r>
            <a:r>
              <a:rPr lang="en"/>
              <a:t> means how much far away your predicted line is from the actual points that we were </a:t>
            </a:r>
            <a:r>
              <a:rPr lang="en"/>
              <a:t>already given. </a:t>
            </a:r>
            <a:endParaRPr/>
          </a:p>
          <a:p>
            <a:pPr indent="-298450" lvl="0" marL="457200" rtl="0" algn="l">
              <a:spcBef>
                <a:spcPts val="0"/>
              </a:spcBef>
              <a:spcAft>
                <a:spcPts val="0"/>
              </a:spcAft>
              <a:buSzPts val="1100"/>
              <a:buChar char="●"/>
            </a:pPr>
            <a:r>
              <a:rPr lang="en"/>
              <a:t>J(theta) is the cost function equation. The h(theta)(xi) is called the hypothesis function which is basically the predicted value, which is the Y. </a:t>
            </a:r>
            <a:endParaRPr/>
          </a:p>
          <a:p>
            <a:pPr indent="-298450" lvl="0" marL="457200" rtl="0" algn="l">
              <a:spcBef>
                <a:spcPts val="0"/>
              </a:spcBef>
              <a:spcAft>
                <a:spcPts val="0"/>
              </a:spcAft>
              <a:buSzPts val="1100"/>
              <a:buChar char="●"/>
            </a:pPr>
            <a:r>
              <a:rPr lang="en"/>
              <a:t>Theta 0 and theta 1 will be the value from you prediction</a:t>
            </a:r>
            <a:endParaRPr/>
          </a:p>
          <a:p>
            <a:pPr indent="-273050" lvl="0" marL="457200" rtl="0" algn="l">
              <a:spcBef>
                <a:spcPts val="0"/>
              </a:spcBef>
              <a:spcAft>
                <a:spcPts val="0"/>
              </a:spcAft>
              <a:buSzPts val="700"/>
              <a:buChar char="●"/>
            </a:pPr>
            <a:r>
              <a:rPr lang="en" sz="1200">
                <a:solidFill>
                  <a:srgbClr val="292929"/>
                </a:solidFill>
                <a:highlight>
                  <a:srgbClr val="FFFFFF"/>
                </a:highlight>
              </a:rPr>
              <a:t>The first term 1/2m is a constant term, where m means the number of data points we already have, in our case it’s 3. Then we have a summation sign, this sign means for each changing value in subscript ‘i’ we keep adding the result. The term h(x^i) means the output of our hypothesis for particular value of i, in other words the line you are prediction using equation h(x)=θ0+xθ1 and term y^i means the value of data point we already had. The value ‘i’ means the number of data points we have already calculated the difference of. </a:t>
            </a:r>
            <a:endParaRPr sz="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5ed38896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5ed3889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the algorithm to minimize the function is to compute the direction of steepest descent and then take a small step downhill and just repeat that over and over again until you find the function’s minima.</a:t>
            </a:r>
            <a:endParaRPr sz="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0" y="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9"/>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20"/>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22"/>
          <p:cNvSpPr/>
          <p:nvPr/>
        </p:nvSpPr>
        <p:spPr>
          <a:xfrm>
            <a:off x="0" y="4981575"/>
            <a:ext cx="9144000" cy="162000"/>
          </a:xfrm>
          <a:prstGeom prst="rect">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nvSpPr>
        <p:spPr>
          <a:xfrm>
            <a:off x="158450" y="109700"/>
            <a:ext cx="14625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gif"/><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5"/>
          <p:cNvPicPr preferRelativeResize="0"/>
          <p:nvPr/>
        </p:nvPicPr>
        <p:blipFill>
          <a:blip r:embed="rId3">
            <a:alphaModFix/>
          </a:blip>
          <a:stretch>
            <a:fillRect/>
          </a:stretch>
        </p:blipFill>
        <p:spPr>
          <a:xfrm>
            <a:off x="0" y="0"/>
            <a:ext cx="3857625" cy="5143500"/>
          </a:xfrm>
          <a:prstGeom prst="rect">
            <a:avLst/>
          </a:prstGeom>
          <a:noFill/>
          <a:ln>
            <a:noFill/>
          </a:ln>
        </p:spPr>
      </p:pic>
      <p:sp>
        <p:nvSpPr>
          <p:cNvPr id="108" name="Google Shape;108;p25"/>
          <p:cNvSpPr txBox="1"/>
          <p:nvPr/>
        </p:nvSpPr>
        <p:spPr>
          <a:xfrm>
            <a:off x="3857625" y="919150"/>
            <a:ext cx="3773700" cy="2119200"/>
          </a:xfrm>
          <a:prstGeom prst="rect">
            <a:avLst/>
          </a:prstGeom>
          <a:noFill/>
          <a:ln>
            <a:noFill/>
          </a:ln>
        </p:spPr>
        <p:txBody>
          <a:bodyPr anchorCtr="0" anchor="t" bIns="91425" lIns="91425" spcFirstLastPara="1" rIns="91425" wrap="square" tIns="91425">
            <a:noAutofit/>
          </a:bodyPr>
          <a:lstStyle/>
          <a:p>
            <a:pPr indent="0" lvl="0" marL="0" rtl="0" algn="l">
              <a:lnSpc>
                <a:spcPct val="75000"/>
              </a:lnSpc>
              <a:spcBef>
                <a:spcPts val="0"/>
              </a:spcBef>
              <a:spcAft>
                <a:spcPts val="0"/>
              </a:spcAft>
              <a:buNone/>
            </a:pPr>
            <a:r>
              <a:rPr b="1" lang="en" sz="2800">
                <a:solidFill>
                  <a:srgbClr val="FF8FCD"/>
                </a:solidFill>
                <a:latin typeface="Helvetica Neue"/>
                <a:ea typeface="Helvetica Neue"/>
                <a:cs typeface="Helvetica Neue"/>
                <a:sym typeface="Helvetica Neue"/>
              </a:rPr>
              <a:t>MEETING</a:t>
            </a:r>
            <a:r>
              <a:rPr b="1" lang="en" sz="2800">
                <a:solidFill>
                  <a:srgbClr val="FFFFFF"/>
                </a:solidFill>
                <a:latin typeface="Helvetica Neue"/>
                <a:ea typeface="Helvetica Neue"/>
                <a:cs typeface="Helvetica Neue"/>
                <a:sym typeface="Helvetica Neue"/>
              </a:rPr>
              <a:t> IS</a:t>
            </a:r>
            <a:endParaRPr b="1" sz="2800">
              <a:solidFill>
                <a:srgbClr val="FFFFFF"/>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rPr b="1" lang="en" sz="5300">
                <a:solidFill>
                  <a:srgbClr val="FFFFFF"/>
                </a:solidFill>
                <a:latin typeface="Helvetica Neue"/>
                <a:ea typeface="Helvetica Neue"/>
                <a:cs typeface="Helvetica Neue"/>
                <a:sym typeface="Helvetica Neue"/>
              </a:rPr>
              <a:t>STARTING</a:t>
            </a:r>
            <a:endParaRPr b="1" sz="5300">
              <a:solidFill>
                <a:srgbClr val="FFFFFF"/>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rPr b="1" lang="en" sz="9100">
                <a:solidFill>
                  <a:srgbClr val="B09FFF"/>
                </a:solidFill>
                <a:latin typeface="Helvetica Neue"/>
                <a:ea typeface="Helvetica Neue"/>
                <a:cs typeface="Helvetica Neue"/>
                <a:sym typeface="Helvetica Neue"/>
              </a:rPr>
              <a:t>SOON</a:t>
            </a:r>
            <a:endParaRPr b="1" sz="9100">
              <a:solidFill>
                <a:srgbClr val="B09FFF"/>
              </a:solidFill>
              <a:latin typeface="Helvetica Neue"/>
              <a:ea typeface="Helvetica Neue"/>
              <a:cs typeface="Helvetica Neue"/>
              <a:sym typeface="Helvetica Neue"/>
            </a:endParaRPr>
          </a:p>
        </p:txBody>
      </p:sp>
      <p:pic>
        <p:nvPicPr>
          <p:cNvPr id="109" name="Google Shape;109;p25"/>
          <p:cNvPicPr preferRelativeResize="0"/>
          <p:nvPr/>
        </p:nvPicPr>
        <p:blipFill>
          <a:blip r:embed="rId4">
            <a:alphaModFix/>
          </a:blip>
          <a:stretch>
            <a:fillRect/>
          </a:stretch>
        </p:blipFill>
        <p:spPr>
          <a:xfrm>
            <a:off x="7045700" y="4142150"/>
            <a:ext cx="842100" cy="831000"/>
          </a:xfrm>
          <a:prstGeom prst="roundRect">
            <a:avLst>
              <a:gd fmla="val 30506" name="adj"/>
            </a:avLst>
          </a:prstGeom>
          <a:noFill/>
          <a:ln>
            <a:noFill/>
          </a:ln>
        </p:spPr>
      </p:pic>
      <p:pic>
        <p:nvPicPr>
          <p:cNvPr id="110" name="Google Shape;110;p25"/>
          <p:cNvPicPr preferRelativeResize="0"/>
          <p:nvPr/>
        </p:nvPicPr>
        <p:blipFill>
          <a:blip r:embed="rId5">
            <a:alphaModFix/>
          </a:blip>
          <a:stretch>
            <a:fillRect/>
          </a:stretch>
        </p:blipFill>
        <p:spPr>
          <a:xfrm>
            <a:off x="8096219" y="4142150"/>
            <a:ext cx="813900" cy="831000"/>
          </a:xfrm>
          <a:prstGeom prst="roundRect">
            <a:avLst>
              <a:gd fmla="val 24817" name="adj"/>
            </a:avLst>
          </a:prstGeom>
          <a:noFill/>
          <a:ln>
            <a:noFill/>
          </a:ln>
        </p:spPr>
      </p:pic>
      <p:sp>
        <p:nvSpPr>
          <p:cNvPr id="111" name="Google Shape;111;p25"/>
          <p:cNvSpPr txBox="1"/>
          <p:nvPr/>
        </p:nvSpPr>
        <p:spPr>
          <a:xfrm>
            <a:off x="4990725" y="4202150"/>
            <a:ext cx="1936500" cy="711000"/>
          </a:xfrm>
          <a:prstGeom prst="rect">
            <a:avLst/>
          </a:prstGeom>
          <a:noFill/>
          <a:ln>
            <a:noFill/>
          </a:ln>
        </p:spPr>
        <p:txBody>
          <a:bodyPr anchorCtr="0" anchor="t" bIns="91425" lIns="91425" spcFirstLastPara="1" rIns="91425" wrap="square" tIns="91425">
            <a:noAutofit/>
          </a:bodyPr>
          <a:lstStyle/>
          <a:p>
            <a:pPr indent="0" lvl="0" marL="0" rtl="0" algn="r">
              <a:lnSpc>
                <a:spcPct val="75000"/>
              </a:lnSpc>
              <a:spcBef>
                <a:spcPts val="0"/>
              </a:spcBef>
              <a:spcAft>
                <a:spcPts val="0"/>
              </a:spcAft>
              <a:buNone/>
            </a:pPr>
            <a:r>
              <a:rPr b="1" lang="en" sz="1700">
                <a:solidFill>
                  <a:srgbClr val="FFFFFF"/>
                </a:solidFill>
                <a:latin typeface="Helvetica Neue"/>
                <a:ea typeface="Helvetica Neue"/>
                <a:cs typeface="Helvetica Neue"/>
                <a:sym typeface="Helvetica Neue"/>
              </a:rPr>
              <a:t>FOLLOW US!</a:t>
            </a:r>
            <a:r>
              <a:rPr b="1" lang="en" sz="2200">
                <a:solidFill>
                  <a:srgbClr val="FFFFFF"/>
                </a:solidFill>
                <a:latin typeface="Helvetica Neue"/>
                <a:ea typeface="Helvetica Neue"/>
                <a:cs typeface="Helvetica Neue"/>
                <a:sym typeface="Helvetica Neue"/>
              </a:rPr>
              <a:t> </a:t>
            </a:r>
            <a:endParaRPr b="1" sz="2200">
              <a:solidFill>
                <a:srgbClr val="FFFFFF"/>
              </a:solidFill>
              <a:latin typeface="Helvetica Neue"/>
              <a:ea typeface="Helvetica Neue"/>
              <a:cs typeface="Helvetica Neue"/>
              <a:sym typeface="Helvetica Neue"/>
            </a:endParaRPr>
          </a:p>
          <a:p>
            <a:pPr indent="0" lvl="0" marL="0" rtl="0" algn="r">
              <a:lnSpc>
                <a:spcPct val="75000"/>
              </a:lnSpc>
              <a:spcBef>
                <a:spcPts val="0"/>
              </a:spcBef>
              <a:spcAft>
                <a:spcPts val="0"/>
              </a:spcAft>
              <a:buNone/>
            </a:pPr>
            <a:r>
              <a:rPr b="1" i="1" lang="en" sz="2000">
                <a:solidFill>
                  <a:srgbClr val="9FEFFF"/>
                </a:solidFill>
                <a:latin typeface="Helvetica Neue"/>
                <a:ea typeface="Helvetica Neue"/>
                <a:cs typeface="Helvetica Neue"/>
                <a:sym typeface="Helvetica Neue"/>
              </a:rPr>
              <a:t>@tidaltamu</a:t>
            </a:r>
            <a:endParaRPr i="1" sz="100">
              <a:solidFill>
                <a:srgbClr val="9FE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for Linear Regression</a:t>
            </a:r>
            <a:endParaRPr/>
          </a:p>
        </p:txBody>
      </p:sp>
      <p:sp>
        <p:nvSpPr>
          <p:cNvPr id="175" name="Google Shape;17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a:t>
            </a:r>
            <a:endParaRPr/>
          </a:p>
          <a:p>
            <a:pPr indent="0" lvl="0" marL="0" rtl="0" algn="l">
              <a:spcBef>
                <a:spcPts val="1600"/>
              </a:spcBef>
              <a:spcAft>
                <a:spcPts val="0"/>
              </a:spcAft>
              <a:buNone/>
            </a:pPr>
            <a:r>
              <a:rPr lang="en"/>
              <a:t>Gradient descent → the process of minimizing a function by following the gradients of the cost function</a:t>
            </a:r>
            <a:endParaRPr/>
          </a:p>
          <a:p>
            <a:pPr indent="0" lvl="0" marL="0" rtl="0" algn="l">
              <a:spcBef>
                <a:spcPts val="1600"/>
              </a:spcBef>
              <a:spcAft>
                <a:spcPts val="0"/>
              </a:spcAft>
              <a:buNone/>
            </a:pPr>
            <a:r>
              <a:rPr lang="en"/>
              <a:t>Linear Regression → a linear system and the coefficients can be calculated analytically using linear algebra</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pic>
        <p:nvPicPr>
          <p:cNvPr id="181" name="Google Shape;181;p35"/>
          <p:cNvPicPr preferRelativeResize="0"/>
          <p:nvPr/>
        </p:nvPicPr>
        <p:blipFill>
          <a:blip r:embed="rId3">
            <a:alphaModFix/>
          </a:blip>
          <a:stretch>
            <a:fillRect/>
          </a:stretch>
        </p:blipFill>
        <p:spPr>
          <a:xfrm>
            <a:off x="1374162" y="1231350"/>
            <a:ext cx="6395676" cy="335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with Linear Regression</a:t>
            </a:r>
            <a:endParaRPr/>
          </a:p>
        </p:txBody>
      </p:sp>
      <p:pic>
        <p:nvPicPr>
          <p:cNvPr id="187" name="Google Shape;187;p36"/>
          <p:cNvPicPr preferRelativeResize="0"/>
          <p:nvPr/>
        </p:nvPicPr>
        <p:blipFill>
          <a:blip r:embed="rId3">
            <a:alphaModFix/>
          </a:blip>
          <a:stretch>
            <a:fillRect/>
          </a:stretch>
        </p:blipFill>
        <p:spPr>
          <a:xfrm>
            <a:off x="2202850" y="1221950"/>
            <a:ext cx="4738298" cy="3384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Sigmoid Function</a:t>
            </a:r>
            <a:endParaRPr/>
          </a:p>
        </p:txBody>
      </p:sp>
      <p:pic>
        <p:nvPicPr>
          <p:cNvPr id="193" name="Google Shape;193;p37"/>
          <p:cNvPicPr preferRelativeResize="0"/>
          <p:nvPr/>
        </p:nvPicPr>
        <p:blipFill>
          <a:blip r:embed="rId3">
            <a:alphaModFix/>
          </a:blip>
          <a:stretch>
            <a:fillRect/>
          </a:stretch>
        </p:blipFill>
        <p:spPr>
          <a:xfrm>
            <a:off x="2667000" y="1422875"/>
            <a:ext cx="3810000" cy="285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a:t>
            </a:r>
            <a:r>
              <a:rPr lang="en"/>
              <a:t>ession</a:t>
            </a:r>
            <a:endParaRPr/>
          </a:p>
        </p:txBody>
      </p:sp>
      <p:pic>
        <p:nvPicPr>
          <p:cNvPr id="199" name="Google Shape;199;p38"/>
          <p:cNvPicPr preferRelativeResize="0"/>
          <p:nvPr/>
        </p:nvPicPr>
        <p:blipFill>
          <a:blip r:embed="rId3">
            <a:alphaModFix/>
          </a:blip>
          <a:stretch>
            <a:fillRect/>
          </a:stretch>
        </p:blipFill>
        <p:spPr>
          <a:xfrm>
            <a:off x="1950713" y="1283575"/>
            <a:ext cx="5242575" cy="328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Representation</a:t>
            </a:r>
            <a:endParaRPr/>
          </a:p>
        </p:txBody>
      </p:sp>
      <p:pic>
        <p:nvPicPr>
          <p:cNvPr id="205" name="Google Shape;205;p39"/>
          <p:cNvPicPr preferRelativeResize="0"/>
          <p:nvPr/>
        </p:nvPicPr>
        <p:blipFill>
          <a:blip r:embed="rId3">
            <a:alphaModFix/>
          </a:blip>
          <a:stretch>
            <a:fillRect/>
          </a:stretch>
        </p:blipFill>
        <p:spPr>
          <a:xfrm>
            <a:off x="2081213" y="2002150"/>
            <a:ext cx="4981575" cy="150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Representation</a:t>
            </a:r>
            <a:endParaRPr/>
          </a:p>
        </p:txBody>
      </p:sp>
      <p:pic>
        <p:nvPicPr>
          <p:cNvPr id="211" name="Google Shape;211;p40"/>
          <p:cNvPicPr preferRelativeResize="0"/>
          <p:nvPr/>
        </p:nvPicPr>
        <p:blipFill>
          <a:blip r:embed="rId3">
            <a:alphaModFix/>
          </a:blip>
          <a:stretch>
            <a:fillRect/>
          </a:stretch>
        </p:blipFill>
        <p:spPr>
          <a:xfrm>
            <a:off x="2988375" y="1956775"/>
            <a:ext cx="3167250" cy="180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Multiple Features</a:t>
            </a:r>
            <a:endParaRPr/>
          </a:p>
        </p:txBody>
      </p:sp>
      <p:pic>
        <p:nvPicPr>
          <p:cNvPr id="217" name="Google Shape;217;p41"/>
          <p:cNvPicPr preferRelativeResize="0"/>
          <p:nvPr/>
        </p:nvPicPr>
        <p:blipFill>
          <a:blip r:embed="rId3">
            <a:alphaModFix/>
          </a:blip>
          <a:stretch>
            <a:fillRect/>
          </a:stretch>
        </p:blipFill>
        <p:spPr>
          <a:xfrm>
            <a:off x="2122499" y="1525650"/>
            <a:ext cx="4899000" cy="283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a:t>
            </a:r>
            <a:endParaRPr/>
          </a:p>
        </p:txBody>
      </p:sp>
      <p:pic>
        <p:nvPicPr>
          <p:cNvPr id="223" name="Google Shape;223;p42"/>
          <p:cNvPicPr preferRelativeResize="0"/>
          <p:nvPr/>
        </p:nvPicPr>
        <p:blipFill>
          <a:blip r:embed="rId3">
            <a:alphaModFix/>
          </a:blip>
          <a:stretch>
            <a:fillRect/>
          </a:stretch>
        </p:blipFill>
        <p:spPr>
          <a:xfrm>
            <a:off x="1123950" y="1147450"/>
            <a:ext cx="6896100" cy="1562100"/>
          </a:xfrm>
          <a:prstGeom prst="rect">
            <a:avLst/>
          </a:prstGeom>
          <a:noFill/>
          <a:ln>
            <a:noFill/>
          </a:ln>
        </p:spPr>
      </p:pic>
      <p:pic>
        <p:nvPicPr>
          <p:cNvPr id="224" name="Google Shape;224;p42"/>
          <p:cNvPicPr preferRelativeResize="0"/>
          <p:nvPr/>
        </p:nvPicPr>
        <p:blipFill>
          <a:blip r:embed="rId4">
            <a:alphaModFix/>
          </a:blip>
          <a:stretch>
            <a:fillRect/>
          </a:stretch>
        </p:blipFill>
        <p:spPr>
          <a:xfrm>
            <a:off x="1162525" y="2763600"/>
            <a:ext cx="6818959" cy="197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Simplified Cost Function</a:t>
            </a:r>
            <a:endParaRPr/>
          </a:p>
        </p:txBody>
      </p:sp>
      <p:pic>
        <p:nvPicPr>
          <p:cNvPr id="230" name="Google Shape;230;p43"/>
          <p:cNvPicPr preferRelativeResize="0"/>
          <p:nvPr/>
        </p:nvPicPr>
        <p:blipFill>
          <a:blip r:embed="rId3">
            <a:alphaModFix/>
          </a:blip>
          <a:stretch>
            <a:fillRect/>
          </a:stretch>
        </p:blipFill>
        <p:spPr>
          <a:xfrm>
            <a:off x="1461250" y="3528197"/>
            <a:ext cx="6221500" cy="1107200"/>
          </a:xfrm>
          <a:prstGeom prst="rect">
            <a:avLst/>
          </a:prstGeom>
          <a:noFill/>
          <a:ln>
            <a:noFill/>
          </a:ln>
        </p:spPr>
      </p:pic>
      <p:pic>
        <p:nvPicPr>
          <p:cNvPr id="231" name="Google Shape;231;p43"/>
          <p:cNvPicPr preferRelativeResize="0"/>
          <p:nvPr/>
        </p:nvPicPr>
        <p:blipFill>
          <a:blip r:embed="rId4">
            <a:alphaModFix/>
          </a:blip>
          <a:stretch>
            <a:fillRect/>
          </a:stretch>
        </p:blipFill>
        <p:spPr>
          <a:xfrm>
            <a:off x="1123950" y="1147450"/>
            <a:ext cx="6896100" cy="1562100"/>
          </a:xfrm>
          <a:prstGeom prst="rect">
            <a:avLst/>
          </a:prstGeom>
          <a:noFill/>
          <a:ln>
            <a:noFill/>
          </a:ln>
        </p:spPr>
      </p:pic>
      <p:cxnSp>
        <p:nvCxnSpPr>
          <p:cNvPr id="232" name="Google Shape;232;p43"/>
          <p:cNvCxnSpPr/>
          <p:nvPr/>
        </p:nvCxnSpPr>
        <p:spPr>
          <a:xfrm>
            <a:off x="4572000" y="2842725"/>
            <a:ext cx="0" cy="5523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idx="1" type="subTitle"/>
          </p:nvPr>
        </p:nvSpPr>
        <p:spPr>
          <a:xfrm>
            <a:off x="2440700" y="3052075"/>
            <a:ext cx="632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Didact Gothic"/>
                <a:ea typeface="Didact Gothic"/>
                <a:cs typeface="Didact Gothic"/>
                <a:sym typeface="Didact Gothic"/>
              </a:rPr>
              <a:t>TETHERED INFORMATICS &amp; DATA ANALYTICS LAB</a:t>
            </a:r>
            <a:endParaRPr sz="1600">
              <a:solidFill>
                <a:schemeClr val="accent2"/>
              </a:solidFill>
              <a:latin typeface="Didact Gothic"/>
              <a:ea typeface="Didact Gothic"/>
              <a:cs typeface="Didact Gothic"/>
              <a:sym typeface="Didact Gothic"/>
            </a:endParaRPr>
          </a:p>
        </p:txBody>
      </p:sp>
      <p:grpSp>
        <p:nvGrpSpPr>
          <p:cNvPr id="117" name="Google Shape;117;p26"/>
          <p:cNvGrpSpPr/>
          <p:nvPr/>
        </p:nvGrpSpPr>
        <p:grpSpPr>
          <a:xfrm>
            <a:off x="1194625" y="1207163"/>
            <a:ext cx="2392359" cy="2434514"/>
            <a:chOff x="1194625" y="1207163"/>
            <a:chExt cx="2392359" cy="2434514"/>
          </a:xfrm>
        </p:grpSpPr>
        <p:sp>
          <p:nvSpPr>
            <p:cNvPr id="118" name="Google Shape;118;p26"/>
            <p:cNvSpPr/>
            <p:nvPr/>
          </p:nvSpPr>
          <p:spPr>
            <a:xfrm>
              <a:off x="1194625" y="1267777"/>
              <a:ext cx="2373900" cy="2373900"/>
            </a:xfrm>
            <a:prstGeom prst="ellipse">
              <a:avLst/>
            </a:prstGeom>
            <a:gradFill>
              <a:gsLst>
                <a:gs pos="0">
                  <a:srgbClr val="B3EDFF"/>
                </a:gs>
                <a:gs pos="100000">
                  <a:srgbClr val="6949AC"/>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6"/>
            <p:cNvSpPr/>
            <p:nvPr/>
          </p:nvSpPr>
          <p:spPr>
            <a:xfrm>
              <a:off x="1539784" y="1346943"/>
              <a:ext cx="2047200" cy="221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flipH="1" rot="-3047894">
              <a:off x="2753553" y="1162877"/>
              <a:ext cx="386360" cy="1053372"/>
            </a:xfrm>
            <a:prstGeom prst="moon">
              <a:avLst>
                <a:gd fmla="val 31999"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flipH="1" rot="-4765440">
              <a:off x="2366843" y="1121672"/>
              <a:ext cx="362864" cy="930786"/>
            </a:xfrm>
            <a:prstGeom prst="moon">
              <a:avLst>
                <a:gd fmla="val 38357"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p:nvPr/>
          </p:nvSpPr>
          <p:spPr>
            <a:xfrm flipH="1" rot="-5717823">
              <a:off x="2162375" y="1235863"/>
              <a:ext cx="272966" cy="769791"/>
            </a:xfrm>
            <a:prstGeom prst="moon">
              <a:avLst>
                <a:gd fmla="val 47796" name="adj"/>
              </a:avLst>
            </a:prstGeom>
            <a:gradFill>
              <a:gsLst>
                <a:gs pos="0">
                  <a:srgbClr val="B4C9FF"/>
                </a:gs>
                <a:gs pos="100000">
                  <a:srgbClr val="B7FFF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6"/>
          <p:cNvSpPr txBox="1"/>
          <p:nvPr/>
        </p:nvSpPr>
        <p:spPr>
          <a:xfrm>
            <a:off x="2057475" y="1722125"/>
            <a:ext cx="6566100" cy="14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9600">
                <a:solidFill>
                  <a:srgbClr val="A6E6FF"/>
                </a:solidFill>
                <a:latin typeface="PT Sans"/>
                <a:ea typeface="PT Sans"/>
                <a:cs typeface="PT Sans"/>
                <a:sym typeface="PT Sans"/>
              </a:rPr>
              <a:t>t</a:t>
            </a:r>
            <a:r>
              <a:rPr b="1" i="1" lang="en" sz="3000">
                <a:solidFill>
                  <a:srgbClr val="A6E6FF"/>
                </a:solidFill>
                <a:latin typeface="PT Sans"/>
                <a:ea typeface="PT Sans"/>
                <a:cs typeface="PT Sans"/>
                <a:sym typeface="PT Sans"/>
              </a:rPr>
              <a:t> </a:t>
            </a:r>
            <a:r>
              <a:rPr b="1" i="1" lang="en" sz="9600">
                <a:solidFill>
                  <a:srgbClr val="A6E6FF"/>
                </a:solidFill>
                <a:latin typeface="PT Sans"/>
                <a:ea typeface="PT Sans"/>
                <a:cs typeface="PT Sans"/>
                <a:sym typeface="PT Sans"/>
              </a:rPr>
              <a:t>i</a:t>
            </a:r>
            <a:r>
              <a:rPr b="1" i="1" lang="en" sz="3000">
                <a:solidFill>
                  <a:srgbClr val="A6E6FF"/>
                </a:solidFill>
                <a:latin typeface="PT Sans"/>
                <a:ea typeface="PT Sans"/>
                <a:cs typeface="PT Sans"/>
                <a:sym typeface="PT Sans"/>
              </a:rPr>
              <a:t> </a:t>
            </a:r>
            <a:r>
              <a:rPr b="1" i="1" lang="en" sz="9600">
                <a:solidFill>
                  <a:srgbClr val="A6E6FF"/>
                </a:solidFill>
                <a:latin typeface="PT Sans"/>
                <a:ea typeface="PT Sans"/>
                <a:cs typeface="PT Sans"/>
                <a:sym typeface="PT Sans"/>
              </a:rPr>
              <a:t>d</a:t>
            </a:r>
            <a:r>
              <a:rPr b="1" i="1" lang="en" sz="3600">
                <a:solidFill>
                  <a:srgbClr val="A6E6FF"/>
                </a:solidFill>
                <a:latin typeface="PT Sans"/>
                <a:ea typeface="PT Sans"/>
                <a:cs typeface="PT Sans"/>
                <a:sym typeface="PT Sans"/>
              </a:rPr>
              <a:t> </a:t>
            </a:r>
            <a:r>
              <a:rPr b="1" i="1" lang="en" sz="9600">
                <a:solidFill>
                  <a:srgbClr val="A6E6FF"/>
                </a:solidFill>
                <a:latin typeface="PT Sans"/>
                <a:ea typeface="PT Sans"/>
                <a:cs typeface="PT Sans"/>
                <a:sym typeface="PT Sans"/>
              </a:rPr>
              <a:t>a</a:t>
            </a:r>
            <a:r>
              <a:rPr b="1" i="1" lang="en" sz="3600">
                <a:solidFill>
                  <a:srgbClr val="A6E6FF"/>
                </a:solidFill>
                <a:latin typeface="PT Sans"/>
                <a:ea typeface="PT Sans"/>
                <a:cs typeface="PT Sans"/>
                <a:sym typeface="PT Sans"/>
              </a:rPr>
              <a:t> </a:t>
            </a:r>
            <a:r>
              <a:rPr b="1" i="1" lang="en" sz="9600">
                <a:solidFill>
                  <a:srgbClr val="A6E6FF"/>
                </a:solidFill>
                <a:latin typeface="PT Sans"/>
                <a:ea typeface="PT Sans"/>
                <a:cs typeface="PT Sans"/>
                <a:sym typeface="PT Sans"/>
              </a:rPr>
              <a:t>l</a:t>
            </a:r>
            <a:r>
              <a:rPr b="1" i="1" lang="en" sz="3600">
                <a:solidFill>
                  <a:srgbClr val="A6E6FF"/>
                </a:solidFill>
                <a:latin typeface="PT Sans"/>
                <a:ea typeface="PT Sans"/>
                <a:cs typeface="PT Sans"/>
                <a:sym typeface="PT Sans"/>
              </a:rPr>
              <a:t> </a:t>
            </a:r>
            <a:r>
              <a:rPr b="1" i="1" lang="en" sz="9600">
                <a:solidFill>
                  <a:srgbClr val="AB3857"/>
                </a:solidFill>
                <a:latin typeface="PT Sans"/>
                <a:ea typeface="PT Sans"/>
                <a:cs typeface="PT Sans"/>
                <a:sym typeface="PT Sans"/>
              </a:rPr>
              <a:t>t</a:t>
            </a:r>
            <a:r>
              <a:rPr b="1" i="1" lang="en" sz="3600">
                <a:solidFill>
                  <a:srgbClr val="AB3857"/>
                </a:solidFill>
                <a:latin typeface="PT Sans"/>
                <a:ea typeface="PT Sans"/>
                <a:cs typeface="PT Sans"/>
                <a:sym typeface="PT Sans"/>
              </a:rPr>
              <a:t> </a:t>
            </a:r>
            <a:r>
              <a:rPr b="1" i="1" lang="en" sz="9600">
                <a:solidFill>
                  <a:srgbClr val="AB3857"/>
                </a:solidFill>
                <a:latin typeface="PT Sans"/>
                <a:ea typeface="PT Sans"/>
                <a:cs typeface="PT Sans"/>
                <a:sym typeface="PT Sans"/>
              </a:rPr>
              <a:t>a</a:t>
            </a:r>
            <a:r>
              <a:rPr b="1" i="1" lang="en" sz="3600">
                <a:solidFill>
                  <a:srgbClr val="AB3857"/>
                </a:solidFill>
                <a:latin typeface="PT Sans"/>
                <a:ea typeface="PT Sans"/>
                <a:cs typeface="PT Sans"/>
                <a:sym typeface="PT Sans"/>
              </a:rPr>
              <a:t> </a:t>
            </a:r>
            <a:r>
              <a:rPr b="1" i="1" lang="en" sz="9600">
                <a:solidFill>
                  <a:srgbClr val="AB3857"/>
                </a:solidFill>
                <a:latin typeface="PT Sans"/>
                <a:ea typeface="PT Sans"/>
                <a:cs typeface="PT Sans"/>
                <a:sym typeface="PT Sans"/>
              </a:rPr>
              <a:t>m</a:t>
            </a:r>
            <a:r>
              <a:rPr b="1" i="1" lang="en" sz="3600">
                <a:solidFill>
                  <a:srgbClr val="AB3857"/>
                </a:solidFill>
                <a:latin typeface="PT Sans"/>
                <a:ea typeface="PT Sans"/>
                <a:cs typeface="PT Sans"/>
                <a:sym typeface="PT Sans"/>
              </a:rPr>
              <a:t> </a:t>
            </a:r>
            <a:r>
              <a:rPr b="1" i="1" lang="en" sz="9600">
                <a:solidFill>
                  <a:srgbClr val="AB3857"/>
                </a:solidFill>
                <a:latin typeface="PT Sans"/>
                <a:ea typeface="PT Sans"/>
                <a:cs typeface="PT Sans"/>
                <a:sym typeface="PT Sans"/>
              </a:rPr>
              <a:t>u</a:t>
            </a:r>
            <a:endParaRPr b="1" i="1" sz="9600">
              <a:solidFill>
                <a:srgbClr val="AB3857"/>
              </a:solidFill>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238" name="Google Shape;238;p44"/>
          <p:cNvPicPr preferRelativeResize="0"/>
          <p:nvPr/>
        </p:nvPicPr>
        <p:blipFill>
          <a:blip r:embed="rId3">
            <a:alphaModFix/>
          </a:blip>
          <a:stretch>
            <a:fillRect/>
          </a:stretch>
        </p:blipFill>
        <p:spPr>
          <a:xfrm>
            <a:off x="1695450" y="1899113"/>
            <a:ext cx="5753100" cy="2009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Multiclass Classification: One-vs-all</a:t>
            </a:r>
            <a:endParaRPr/>
          </a:p>
        </p:txBody>
      </p:sp>
      <p:grpSp>
        <p:nvGrpSpPr>
          <p:cNvPr id="244" name="Google Shape;244;p45"/>
          <p:cNvGrpSpPr/>
          <p:nvPr/>
        </p:nvGrpSpPr>
        <p:grpSpPr>
          <a:xfrm>
            <a:off x="2508524" y="1360925"/>
            <a:ext cx="4126950" cy="3265998"/>
            <a:chOff x="2508524" y="1360925"/>
            <a:chExt cx="4126950" cy="3265998"/>
          </a:xfrm>
        </p:grpSpPr>
        <p:pic>
          <p:nvPicPr>
            <p:cNvPr id="245" name="Google Shape;245;p45"/>
            <p:cNvPicPr preferRelativeResize="0"/>
            <p:nvPr/>
          </p:nvPicPr>
          <p:blipFill>
            <a:blip r:embed="rId3">
              <a:alphaModFix/>
            </a:blip>
            <a:stretch>
              <a:fillRect/>
            </a:stretch>
          </p:blipFill>
          <p:spPr>
            <a:xfrm>
              <a:off x="2508524" y="1360925"/>
              <a:ext cx="4126950" cy="3265998"/>
            </a:xfrm>
            <a:prstGeom prst="rect">
              <a:avLst/>
            </a:prstGeom>
            <a:noFill/>
            <a:ln>
              <a:noFill/>
            </a:ln>
          </p:spPr>
        </p:pic>
        <p:cxnSp>
          <p:nvCxnSpPr>
            <p:cNvPr id="246" name="Google Shape;246;p45"/>
            <p:cNvCxnSpPr/>
            <p:nvPr/>
          </p:nvCxnSpPr>
          <p:spPr>
            <a:xfrm flipH="1" rot="10800000">
              <a:off x="2869325" y="1447200"/>
              <a:ext cx="3295200" cy="1902600"/>
            </a:xfrm>
            <a:prstGeom prst="straightConnector1">
              <a:avLst/>
            </a:prstGeom>
            <a:noFill/>
            <a:ln cap="flat" cmpd="sng" w="9525">
              <a:solidFill>
                <a:srgbClr val="FF0000"/>
              </a:solidFill>
              <a:prstDash val="dash"/>
              <a:round/>
              <a:headEnd len="med" w="med" type="none"/>
              <a:tailEnd len="med" w="med" type="none"/>
            </a:ln>
          </p:spPr>
        </p:cxnSp>
        <p:cxnSp>
          <p:nvCxnSpPr>
            <p:cNvPr id="247" name="Google Shape;247;p45"/>
            <p:cNvCxnSpPr/>
            <p:nvPr/>
          </p:nvCxnSpPr>
          <p:spPr>
            <a:xfrm>
              <a:off x="4258525" y="1482550"/>
              <a:ext cx="1217700" cy="2798700"/>
            </a:xfrm>
            <a:prstGeom prst="straightConnector1">
              <a:avLst/>
            </a:prstGeom>
            <a:noFill/>
            <a:ln cap="flat" cmpd="sng" w="9525">
              <a:solidFill>
                <a:srgbClr val="38761D"/>
              </a:solidFill>
              <a:prstDash val="dash"/>
              <a:round/>
              <a:headEnd len="med" w="med" type="none"/>
              <a:tailEnd len="med" w="med" type="none"/>
            </a:ln>
          </p:spPr>
        </p:cxnSp>
        <p:cxnSp>
          <p:nvCxnSpPr>
            <p:cNvPr id="248" name="Google Shape;248;p45"/>
            <p:cNvCxnSpPr/>
            <p:nvPr/>
          </p:nvCxnSpPr>
          <p:spPr>
            <a:xfrm>
              <a:off x="2851625" y="2579325"/>
              <a:ext cx="3691200" cy="605100"/>
            </a:xfrm>
            <a:prstGeom prst="straightConnector1">
              <a:avLst/>
            </a:prstGeom>
            <a:noFill/>
            <a:ln cap="flat" cmpd="sng" w="9525">
              <a:solidFill>
                <a:srgbClr val="1155CC"/>
              </a:solidFill>
              <a:prstDash val="dash"/>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latin typeface="PT Sans"/>
                <a:ea typeface="PT Sans"/>
                <a:cs typeface="PT Sans"/>
                <a:sym typeface="PT Sans"/>
              </a:rPr>
              <a:t>Introduction to </a:t>
            </a:r>
            <a:r>
              <a:rPr b="1" lang="en" sz="3900">
                <a:latin typeface="PT Sans"/>
                <a:ea typeface="PT Sans"/>
                <a:cs typeface="PT Sans"/>
                <a:sym typeface="PT Sans"/>
              </a:rPr>
              <a:t>Supervised</a:t>
            </a:r>
            <a:r>
              <a:rPr b="1" lang="en" sz="3900">
                <a:latin typeface="PT Sans"/>
                <a:ea typeface="PT Sans"/>
                <a:cs typeface="PT Sans"/>
                <a:sym typeface="PT Sans"/>
              </a:rPr>
              <a:t> Learning, Classification, Linear Regression, Logistic Regression</a:t>
            </a:r>
            <a:endParaRPr b="1" sz="3900">
              <a:latin typeface="PT Sans"/>
              <a:ea typeface="PT Sans"/>
              <a:cs typeface="PT Sans"/>
              <a:sym typeface="PT Sans"/>
            </a:endParaRPr>
          </a:p>
        </p:txBody>
      </p:sp>
      <p:sp>
        <p:nvSpPr>
          <p:cNvPr id="129" name="Google Shape;129;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T Sans"/>
                <a:ea typeface="PT Sans"/>
                <a:cs typeface="PT Sans"/>
                <a:sym typeface="PT Sans"/>
              </a:rPr>
              <a:t>Carson Duffy </a:t>
            </a:r>
            <a:r>
              <a:rPr b="1" lang="en">
                <a:latin typeface="PT Sans"/>
                <a:ea typeface="PT Sans"/>
                <a:cs typeface="PT Sans"/>
                <a:sym typeface="PT Sans"/>
              </a:rPr>
              <a:t>and Saini Ye</a:t>
            </a:r>
            <a:endParaRPr b="1">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pic>
        <p:nvPicPr>
          <p:cNvPr id="135" name="Google Shape;135;p28"/>
          <p:cNvPicPr preferRelativeResize="0"/>
          <p:nvPr/>
        </p:nvPicPr>
        <p:blipFill>
          <a:blip r:embed="rId3">
            <a:alphaModFix/>
          </a:blip>
          <a:stretch>
            <a:fillRect/>
          </a:stretch>
        </p:blipFill>
        <p:spPr>
          <a:xfrm>
            <a:off x="1398950" y="1331136"/>
            <a:ext cx="5845374" cy="3059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pic>
        <p:nvPicPr>
          <p:cNvPr id="141" name="Google Shape;141;p29"/>
          <p:cNvPicPr preferRelativeResize="0"/>
          <p:nvPr/>
        </p:nvPicPr>
        <p:blipFill>
          <a:blip r:embed="rId3">
            <a:alphaModFix/>
          </a:blip>
          <a:stretch>
            <a:fillRect/>
          </a:stretch>
        </p:blipFill>
        <p:spPr>
          <a:xfrm>
            <a:off x="1586484" y="1152475"/>
            <a:ext cx="5971045"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One Variable</a:t>
            </a:r>
            <a:endParaRPr/>
          </a:p>
        </p:txBody>
      </p:sp>
      <p:sp>
        <p:nvSpPr>
          <p:cNvPr id="147" name="Google Shape;14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correlation between the independent variable x and dependent variable y</a:t>
            </a:r>
            <a:endParaRPr/>
          </a:p>
          <a:p>
            <a:pPr indent="-342900" lvl="0" marL="457200" rtl="0" algn="l">
              <a:spcBef>
                <a:spcPts val="0"/>
              </a:spcBef>
              <a:spcAft>
                <a:spcPts val="0"/>
              </a:spcAft>
              <a:buSzPts val="1800"/>
              <a:buChar char="●"/>
            </a:pPr>
            <a:r>
              <a:rPr lang="en"/>
              <a:t>Minimal error → make </a:t>
            </a:r>
            <a:r>
              <a:rPr lang="en"/>
              <a:t>prediction</a:t>
            </a:r>
            <a:r>
              <a:rPr lang="en"/>
              <a:t> more accurate</a:t>
            </a:r>
            <a:endParaRPr/>
          </a:p>
        </p:txBody>
      </p:sp>
      <p:pic>
        <p:nvPicPr>
          <p:cNvPr descr="Image for post" id="148" name="Google Shape;148;p30"/>
          <p:cNvPicPr preferRelativeResize="0"/>
          <p:nvPr/>
        </p:nvPicPr>
        <p:blipFill>
          <a:blip r:embed="rId3">
            <a:alphaModFix/>
          </a:blip>
          <a:stretch>
            <a:fillRect/>
          </a:stretch>
        </p:blipFill>
        <p:spPr>
          <a:xfrm>
            <a:off x="3299813" y="2284738"/>
            <a:ext cx="5409350" cy="2009425"/>
          </a:xfrm>
          <a:prstGeom prst="rect">
            <a:avLst/>
          </a:prstGeom>
          <a:noFill/>
          <a:ln>
            <a:noFill/>
          </a:ln>
        </p:spPr>
      </p:pic>
      <p:pic>
        <p:nvPicPr>
          <p:cNvPr id="149" name="Google Shape;149;p30"/>
          <p:cNvPicPr preferRelativeResize="0"/>
          <p:nvPr/>
        </p:nvPicPr>
        <p:blipFill>
          <a:blip r:embed="rId4">
            <a:alphaModFix/>
          </a:blip>
          <a:stretch>
            <a:fillRect/>
          </a:stretch>
        </p:blipFill>
        <p:spPr>
          <a:xfrm>
            <a:off x="434838" y="2255725"/>
            <a:ext cx="2756600" cy="206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Multiple Variables</a:t>
            </a:r>
            <a:endParaRPr/>
          </a:p>
        </p:txBody>
      </p:sp>
      <p:sp>
        <p:nvSpPr>
          <p:cNvPr id="155" name="Google Shape;15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Uses several explanatory variable to predict the outcome of a response variable</a:t>
            </a:r>
            <a:endParaRPr/>
          </a:p>
          <a:p>
            <a:pPr indent="0" lvl="0" marL="457200" rtl="0" algn="l">
              <a:spcBef>
                <a:spcPts val="1600"/>
              </a:spcBef>
              <a:spcAft>
                <a:spcPts val="1600"/>
              </a:spcAft>
              <a:buNone/>
            </a:pPr>
            <a:r>
              <a:rPr lang="en"/>
              <a:t>→ estimates the relationship between a quantitative dependent variable and two or more independent variables using a </a:t>
            </a:r>
            <a:r>
              <a:rPr lang="en"/>
              <a:t>straight</a:t>
            </a:r>
            <a:r>
              <a:rPr lang="en"/>
              <a:t> 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a:t>
            </a:r>
            <a:endParaRPr/>
          </a:p>
        </p:txBody>
      </p:sp>
      <p:sp>
        <p:nvSpPr>
          <p:cNvPr id="161" name="Google Shape;16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Cost Function helps us to figure out which hypothesis best fits out data → measure the accuracy of the hypothesis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Use equation to determine how wrong the model is </a:t>
            </a:r>
            <a:r>
              <a:rPr lang="en"/>
              <a:t>in terms of its ability to estimate the relationship between X and Y.</a:t>
            </a:r>
            <a:endParaRPr/>
          </a:p>
          <a:p>
            <a:pPr indent="-342900" lvl="0" marL="457200" rtl="0" algn="l">
              <a:spcBef>
                <a:spcPts val="0"/>
              </a:spcBef>
              <a:spcAft>
                <a:spcPts val="0"/>
              </a:spcAft>
              <a:buSzPts val="1800"/>
              <a:buChar char="●"/>
            </a:pPr>
            <a:r>
              <a:rPr lang="en"/>
              <a:t>Helps learners to correct/change behavior to minimize mistakes</a:t>
            </a:r>
            <a:endParaRPr/>
          </a:p>
        </p:txBody>
      </p:sp>
      <p:pic>
        <p:nvPicPr>
          <p:cNvPr descr="Image for post" id="162" name="Google Shape;162;p32"/>
          <p:cNvPicPr preferRelativeResize="0"/>
          <p:nvPr/>
        </p:nvPicPr>
        <p:blipFill>
          <a:blip r:embed="rId3">
            <a:alphaModFix/>
          </a:blip>
          <a:stretch>
            <a:fillRect/>
          </a:stretch>
        </p:blipFill>
        <p:spPr>
          <a:xfrm>
            <a:off x="2519354" y="2176467"/>
            <a:ext cx="4105275" cy="79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168" name="Google Shape;168;p33"/>
          <p:cNvSpPr txBox="1"/>
          <p:nvPr>
            <p:ph idx="1" type="body"/>
          </p:nvPr>
        </p:nvSpPr>
        <p:spPr>
          <a:xfrm>
            <a:off x="311700" y="1152475"/>
            <a:ext cx="4905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algorithm that </a:t>
            </a:r>
            <a:r>
              <a:rPr lang="en"/>
              <a:t>attempts to find a local or global minima of a function</a:t>
            </a:r>
            <a:endParaRPr/>
          </a:p>
          <a:p>
            <a:pPr indent="-342900" lvl="0" marL="457200" rtl="0" algn="l">
              <a:spcBef>
                <a:spcPts val="0"/>
              </a:spcBef>
              <a:spcAft>
                <a:spcPts val="0"/>
              </a:spcAft>
              <a:buSzPts val="1800"/>
              <a:buChar char="●"/>
            </a:pPr>
            <a:r>
              <a:rPr lang="en"/>
              <a:t>Enables model to learn the gradient or direction that the model should take to reduce errors  </a:t>
            </a:r>
            <a:endParaRPr/>
          </a:p>
          <a:p>
            <a:pPr indent="0" lvl="0" marL="0" rtl="0" algn="l">
              <a:spcBef>
                <a:spcPts val="1600"/>
              </a:spcBef>
              <a:spcAft>
                <a:spcPts val="1600"/>
              </a:spcAft>
              <a:buNone/>
            </a:pPr>
            <a:r>
              <a:rPr lang="en"/>
              <a:t>→ compute the direction of steepest descent and then take a small step downhill and just repeat that over and over again. </a:t>
            </a:r>
            <a:endParaRPr/>
          </a:p>
        </p:txBody>
      </p:sp>
      <p:pic>
        <p:nvPicPr>
          <p:cNvPr descr="The outline of Gradient Descent" id="169" name="Google Shape;169;p33"/>
          <p:cNvPicPr preferRelativeResize="0"/>
          <p:nvPr/>
        </p:nvPicPr>
        <p:blipFill>
          <a:blip r:embed="rId3">
            <a:alphaModFix/>
          </a:blip>
          <a:stretch>
            <a:fillRect/>
          </a:stretch>
        </p:blipFill>
        <p:spPr>
          <a:xfrm>
            <a:off x="5379725" y="1404350"/>
            <a:ext cx="3609975" cy="270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